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6" r:id="rId4"/>
    <p:sldId id="267" r:id="rId5"/>
    <p:sldId id="268" r:id="rId6"/>
    <p:sldId id="270" r:id="rId7"/>
    <p:sldId id="269" r:id="rId8"/>
    <p:sldId id="273" r:id="rId9"/>
    <p:sldId id="275" r:id="rId10"/>
    <p:sldId id="274" r:id="rId11"/>
    <p:sldId id="278" r:id="rId12"/>
    <p:sldId id="272" r:id="rId13"/>
    <p:sldId id="279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1" autoAdjust="0"/>
    <p:restoredTop sz="96654" autoAdjust="0"/>
  </p:normalViewPr>
  <p:slideViewPr>
    <p:cSldViewPr snapToGrid="0" snapToObjects="1">
      <p:cViewPr varScale="1">
        <p:scale>
          <a:sx n="93" d="100"/>
          <a:sy n="93" d="100"/>
        </p:scale>
        <p:origin x="1008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20-Feb-17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23C68-C55F-4439-8480-0DF89F9F2D9E}" type="datetimeFigureOut">
              <a:rPr lang="en-US" smtClean="0"/>
              <a:t>20-Feb-17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E045C-294A-4E97-A375-60B003C6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E045C-294A-4E97-A375-60B003C6B8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19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a picture of the case study</a:t>
            </a:r>
          </a:p>
          <a:p>
            <a:r>
              <a:rPr lang="en-US" baseline="0" dirty="0" smtClean="0"/>
              <a:t>Mention uncertainties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286F2-FABF-4716-AA9A-6352DD9CD6A8}" type="slidenum">
              <a:rPr lang="en-US" altLang="nl-NL" smtClean="0"/>
              <a:pPr/>
              <a:t>12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857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617247"/>
            <a:ext cx="7265534" cy="2229538"/>
          </a:xfrm>
        </p:spPr>
        <p:txBody>
          <a:bodyPr>
            <a:noAutofit/>
          </a:bodyPr>
          <a:lstStyle>
            <a:lvl1pPr algn="l">
              <a:defRPr sz="72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3203297"/>
            <a:ext cx="7067378" cy="10258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Afbeelding 2" descr="TUDelft_LogoZW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4663753"/>
            <a:ext cx="1104294" cy="32300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4186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20-Feb-17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05979"/>
            <a:ext cx="71064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200150"/>
            <a:ext cx="7106464" cy="34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581184"/>
            <a:ext cx="1368883" cy="63242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1576384" cy="5149008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4" y="4389330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2404" y="205979"/>
            <a:ext cx="70905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404" y="1200150"/>
            <a:ext cx="7090513" cy="361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4815702"/>
            <a:ext cx="23163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8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624" y="4515071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 bwMode="auto">
          <a:xfrm>
            <a:off x="1841499" y="1519428"/>
            <a:ext cx="3987801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5263" indent="-195263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62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572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382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192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1764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6336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0908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548063" indent="-190500"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altLang="nl-NL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en-US" altLang="nl-NL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zge</a:t>
            </a:r>
            <a:r>
              <a:rPr lang="en-US" altLang="nl-NL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Okur</a:t>
            </a:r>
          </a:p>
          <a:p>
            <a:pPr marL="0" indent="0">
              <a:buNone/>
            </a:pPr>
            <a:r>
              <a:rPr lang="en-US" altLang="nl-N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PhD candidate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TU Delft</a:t>
            </a:r>
          </a:p>
          <a:p>
            <a:pPr marL="0" indent="0">
              <a:buNone/>
            </a:pP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o.okur@tudelft.nl</a:t>
            </a:r>
          </a:p>
          <a:p>
            <a:pPr marL="0" indent="0">
              <a:buNone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Zofia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Lukszo</a:t>
            </a:r>
            <a:endParaRPr lang="en-GB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Prof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Paulien</a:t>
            </a: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Herder</a:t>
            </a:r>
          </a:p>
          <a:p>
            <a:pPr marL="0" indent="0">
              <a:buNone/>
            </a:pP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Supervisory Team, TU Delft</a:t>
            </a:r>
          </a:p>
          <a:p>
            <a:pPr marL="0" indent="0">
              <a:buNone/>
            </a:pPr>
            <a:endParaRPr lang="en-US" altLang="nl-NL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nl-N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22 February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98806" y="4068096"/>
            <a:ext cx="3834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E : Modelling Lab for smart grids, </a:t>
            </a:r>
          </a:p>
          <a:p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policies and smart entrepreneurship</a:t>
            </a:r>
            <a:endParaRPr lang="en-US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8247" y="405029"/>
            <a:ext cx="7485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A6D6"/>
              </a:buClr>
            </a:pPr>
            <a:r>
              <a:rPr lang="en-GB" altLang="nl-NL" sz="2400" b="1" kern="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Implementing flexibility through demand response aggregation in Europe </a:t>
            </a:r>
            <a:endParaRPr lang="en-GB" altLang="nl-NL" sz="2400" b="1" kern="0" dirty="0">
              <a:solidFill>
                <a:schemeClr val="tx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7" name="Picture 2" descr="Image result for stw perspectie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978" y="3347728"/>
            <a:ext cx="2583783" cy="70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273" y="1135294"/>
            <a:ext cx="6923407" cy="33183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What are the existing regulations for aggregators in EU members?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How can European electricity markets be designed to allow/increase the participation of aggregators?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How would emergence of aggregators impact other electricity market </a:t>
            </a:r>
            <a:r>
              <a:rPr lang="en-GB" sz="2400" dirty="0" smtClean="0">
                <a:latin typeface="+mn-lt"/>
              </a:rPr>
              <a:t>actors/customers?</a:t>
            </a:r>
            <a:endParaRPr lang="en-GB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165057" y="4779169"/>
            <a:ext cx="935831" cy="1214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Sub-questions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Result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0120" y="1976761"/>
            <a:ext cx="5943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framework to stimulate the market integration of demand side management through aggregators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0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10" y="1147201"/>
            <a:ext cx="3018249" cy="28516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  <a:cs typeface="Times" panose="02020603050405020304" pitchFamily="18" charset="0"/>
              </a:rPr>
              <a:t>Uncertainties from wind production, DAM prices and EV mobility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  <a:cs typeface="Times" panose="02020603050405020304" pitchFamily="18" charset="0"/>
              </a:rPr>
              <a:t>EV aggregator </a:t>
            </a:r>
            <a:r>
              <a:rPr lang="en-US" sz="1600" dirty="0" smtClean="0">
                <a:latin typeface="+mj-lt"/>
                <a:cs typeface="Times" panose="02020603050405020304" pitchFamily="18" charset="0"/>
              </a:rPr>
              <a:t>with balance responsibility</a:t>
            </a:r>
            <a:endParaRPr lang="nl-NL" sz="1600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143625" y="4764882"/>
            <a:ext cx="957263" cy="1357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86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dirty="0"/>
              <a:t>First Case Study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653" y="1945518"/>
            <a:ext cx="2162175" cy="29146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5944" y="3760628"/>
            <a:ext cx="1920009" cy="7453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Day-ahead Market (DAM)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05953" y="2663408"/>
            <a:ext cx="1042827" cy="48802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4027" y="2203679"/>
            <a:ext cx="3101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Electric Vehicle (EV) Aggregator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025026" y="4778515"/>
            <a:ext cx="2178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Wind Power Producer</a:t>
            </a:r>
            <a:endParaRPr lang="en-US" sz="1600" dirty="0"/>
          </a:p>
        </p:txBody>
      </p:sp>
      <p:pic>
        <p:nvPicPr>
          <p:cNvPr id="1026" name="Picture 2" descr="Image result for vehicle fleet icon bl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152" y="1006867"/>
            <a:ext cx="1171594" cy="11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2517169" y="2663408"/>
            <a:ext cx="10274" cy="10972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5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11762" y="441786"/>
            <a:ext cx="7426755" cy="426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tx2"/>
                </a:solidFill>
              </a:rPr>
              <a:t>Thank </a:t>
            </a:r>
            <a:r>
              <a:rPr lang="en-US" sz="3200" dirty="0">
                <a:solidFill>
                  <a:schemeClr val="tx2"/>
                </a:solidFill>
              </a:rPr>
              <a:t>you </a:t>
            </a:r>
            <a:r>
              <a:rPr lang="en-US" sz="3200" dirty="0" smtClean="0">
                <a:solidFill>
                  <a:schemeClr val="tx2"/>
                </a:solidFill>
              </a:rPr>
              <a:t>very </a:t>
            </a:r>
            <a:r>
              <a:rPr lang="en-US" sz="3200" dirty="0" smtClean="0">
                <a:solidFill>
                  <a:schemeClr val="tx2"/>
                </a:solidFill>
              </a:rPr>
              <a:t>much!</a:t>
            </a:r>
            <a:endParaRPr lang="en-US" sz="3200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tx2"/>
                </a:solidFill>
              </a:rPr>
              <a:t>Questions?</a:t>
            </a:r>
            <a:endParaRPr lang="en-US" sz="3200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tx2"/>
                </a:solidFill>
              </a:rPr>
              <a:t>Suggestions</a:t>
            </a:r>
            <a:r>
              <a:rPr lang="en-US" sz="3200" dirty="0">
                <a:solidFill>
                  <a:schemeClr val="tx2"/>
                </a:solidFill>
              </a:rPr>
              <a:t>?</a:t>
            </a:r>
            <a:r>
              <a:rPr lang="en-US" sz="3200" dirty="0">
                <a:solidFill>
                  <a:schemeClr val="tx2"/>
                </a:solidFill>
                <a:latin typeface="Times" pitchFamily="18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Times" pitchFamily="18" charset="0"/>
              </a:rPr>
            </a:br>
            <a:endParaRPr lang="nl-NL" sz="3600" kern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665252" y="996593"/>
            <a:ext cx="7388493" cy="3854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A6D6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 about aggregators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need for research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Question / Sub-questions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Expected Outcome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85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00455" y="158305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393" y="782558"/>
            <a:ext cx="5858234" cy="3955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53011" y="4728127"/>
            <a:ext cx="72886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+mj-lt"/>
                <a:ea typeface="MS PGothic" pitchFamily="34" charset="-128"/>
              </a:rPr>
              <a:t>From: Holttinen, H., et.al.,</a:t>
            </a:r>
            <a:r>
              <a:rPr lang="nl-NL" altLang="nl-NL" sz="1200" i="1" dirty="0">
                <a:latin typeface="+mj-lt"/>
                <a:ea typeface="MS PGothic" pitchFamily="34" charset="-128"/>
              </a:rPr>
              <a:t>The Flexibility Workout: Managing Variable Resources and Assessing the Need for Power System Modification, </a:t>
            </a:r>
            <a:r>
              <a:rPr lang="nl-NL" altLang="nl-NL" sz="1200" dirty="0">
                <a:latin typeface="+mj-lt"/>
                <a:ea typeface="MS PGothic" pitchFamily="34" charset="-128"/>
              </a:rPr>
              <a:t>IEEE</a:t>
            </a:r>
            <a:r>
              <a:rPr lang="nl-NL" altLang="nl-NL" sz="1200" i="1" dirty="0">
                <a:latin typeface="+mj-lt"/>
                <a:ea typeface="MS PGothic" pitchFamily="34" charset="-128"/>
              </a:rPr>
              <a:t> </a:t>
            </a:r>
            <a:r>
              <a:rPr lang="nl-NL" altLang="nl-NL" sz="1200" dirty="0">
                <a:latin typeface="+mj-lt"/>
                <a:ea typeface="MS PGothic" pitchFamily="34" charset="-128"/>
              </a:rPr>
              <a:t>Power and Energy Magazine, 11(6), 2013</a:t>
            </a:r>
            <a:br>
              <a:rPr lang="nl-NL" altLang="nl-NL" sz="1200" dirty="0">
                <a:latin typeface="+mj-lt"/>
                <a:ea typeface="MS PGothic" pitchFamily="34" charset="-128"/>
              </a:rPr>
            </a:br>
            <a:endParaRPr lang="nl-NL" altLang="nl-NL" sz="1200" dirty="0">
              <a:latin typeface="+mj-lt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dirty="0">
              <a:latin typeface="+mj-lt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10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653834" y="378582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600" kern="0" dirty="0">
                <a:solidFill>
                  <a:srgbClr val="000000"/>
                </a:solidFill>
              </a:rPr>
              <a:t>Demand Response Aggregators</a:t>
            </a:r>
            <a:endParaRPr lang="nl-NL" sz="3600" kern="0" dirty="0"/>
          </a:p>
        </p:txBody>
      </p:sp>
      <p:pic>
        <p:nvPicPr>
          <p:cNvPr id="3" name="Picture 2" descr="C:\Users\ookur\Downloads\Blank Diagram - Page 1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346" y="1746606"/>
            <a:ext cx="7394340" cy="258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649" y="922863"/>
            <a:ext cx="6376062" cy="371117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1326828" y="143838"/>
            <a:ext cx="7409852" cy="85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of aggregators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53012" y="4728127"/>
            <a:ext cx="7023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dirty="0">
                <a:latin typeface="+mj-lt"/>
                <a:ea typeface="MS PGothic" pitchFamily="34" charset="-128"/>
              </a:rPr>
              <a:t>From</a:t>
            </a:r>
            <a:r>
              <a:rPr lang="nl-NL" altLang="nl-NL" sz="1200" dirty="0" smtClean="0">
                <a:latin typeface="+mj-lt"/>
                <a:ea typeface="MS PGothic" pitchFamily="34" charset="-128"/>
              </a:rPr>
              <a:t>: USEF Aggregator Implementation Models  </a:t>
            </a:r>
            <a:r>
              <a:rPr lang="nl-NL" altLang="nl-NL" sz="1200" dirty="0">
                <a:latin typeface="+mj-lt"/>
                <a:ea typeface="MS PGothic" pitchFamily="34" charset="-128"/>
              </a:rPr>
              <a:t/>
            </a:r>
            <a:br>
              <a:rPr lang="nl-NL" altLang="nl-NL" sz="1200" dirty="0">
                <a:latin typeface="+mj-lt"/>
                <a:ea typeface="MS PGothic" pitchFamily="34" charset="-128"/>
              </a:rPr>
            </a:br>
            <a:endParaRPr lang="nl-NL" altLang="nl-NL" sz="1200" dirty="0">
              <a:latin typeface="+mj-lt"/>
              <a:ea typeface="MS PGothic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dirty="0">
              <a:latin typeface="+mj-lt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2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61656"/>
              </p:ext>
            </p:extLst>
          </p:nvPr>
        </p:nvGraphicFramePr>
        <p:xfrm>
          <a:off x="2068281" y="1181529"/>
          <a:ext cx="6202416" cy="3588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7188"/>
                <a:gridCol w="3255228"/>
              </a:tblGrid>
              <a:tr h="4431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Aggregator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Country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43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Flexitricity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UK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  <a:tr h="486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Kiwi Power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UK</a:t>
                      </a:r>
                    </a:p>
                  </a:txBody>
                  <a:tcPr/>
                </a:tc>
              </a:tr>
              <a:tr h="4431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Energy Pool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France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  <a:tr h="4431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Next </a:t>
                      </a:r>
                      <a:r>
                        <a:rPr lang="en-US" sz="2000" dirty="0" err="1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Kraftwerke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Germany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  <a:tr h="443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Actility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The Netherlands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  <a:tr h="443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Energie Koplopers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The Netherlands</a:t>
                      </a:r>
                      <a:r>
                        <a:rPr lang="nl-NL" sz="2000" baseline="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(project)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  <a:tr h="443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REstore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Ger.,</a:t>
                      </a:r>
                      <a:r>
                        <a:rPr lang="en-US" sz="2000" baseline="0" dirty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Fran., Benelux, UK</a:t>
                      </a:r>
                      <a:endParaRPr lang="en-US" sz="20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1326828" y="143838"/>
            <a:ext cx="7409852" cy="85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Aggregators in Europe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for research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696075" y="6372225"/>
            <a:ext cx="1247775" cy="161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85366" y="1200150"/>
            <a:ext cx="7138987" cy="39433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endParaRPr lang="en-US" sz="2800" dirty="0" smtClean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+mn-lt"/>
              </a:rPr>
              <a:t>Participation of aggregators : clarifying the role of aggregators / independent aggregators</a:t>
            </a:r>
          </a:p>
          <a:p>
            <a:pPr>
              <a:lnSpc>
                <a:spcPct val="100000"/>
              </a:lnSpc>
            </a:pPr>
            <a:endParaRPr lang="en-US" sz="2800" dirty="0" smtClean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+mn-lt"/>
              </a:rPr>
              <a:t>Different regulations regarding aggregators in EU members</a:t>
            </a:r>
          </a:p>
          <a:p>
            <a:pPr>
              <a:lnSpc>
                <a:spcPct val="100000"/>
              </a:lnSpc>
            </a:pPr>
            <a:endParaRPr lang="en-US" sz="28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2800" dirty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latin typeface="+mn-lt"/>
              </a:rPr>
              <a:t> </a:t>
            </a:r>
          </a:p>
          <a:p>
            <a:pPr>
              <a:lnSpc>
                <a:spcPct val="100000"/>
              </a:lnSpc>
            </a:pPr>
            <a:endParaRPr lang="nl-N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9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 for research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696075" y="6372225"/>
            <a:ext cx="1247775" cy="161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+mj-lt"/>
              </a:rPr>
              <a:t>Aggregators and their interactions with other market </a:t>
            </a:r>
            <a:r>
              <a:rPr lang="en-US" sz="2400" dirty="0" smtClean="0">
                <a:latin typeface="+mj-lt"/>
              </a:rPr>
              <a:t>players</a:t>
            </a:r>
            <a:endParaRPr lang="en-US" sz="2400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+mj-lt"/>
              </a:rPr>
              <a:t>Contractual </a:t>
            </a:r>
            <a:r>
              <a:rPr lang="en-US" sz="2400" dirty="0">
                <a:latin typeface="+mj-lt"/>
              </a:rPr>
              <a:t>relations between aggregators and </a:t>
            </a:r>
            <a:r>
              <a:rPr lang="en-US" sz="2400" dirty="0" smtClean="0">
                <a:latin typeface="+mj-lt"/>
              </a:rPr>
              <a:t>consumers</a:t>
            </a:r>
            <a:endParaRPr lang="en-US" sz="2400" dirty="0">
              <a:latin typeface="+mj-lt"/>
            </a:endParaRPr>
          </a:p>
          <a:p>
            <a:pPr>
              <a:lnSpc>
                <a:spcPct val="10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+mj-lt"/>
              </a:rPr>
              <a:t>Willingness to be controlled by an aggregator / Acceptability of an </a:t>
            </a:r>
            <a:r>
              <a:rPr lang="en-US" sz="2400" dirty="0" smtClean="0">
                <a:latin typeface="+mj-lt"/>
              </a:rPr>
              <a:t>aggregator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18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26828" y="143838"/>
            <a:ext cx="7409852" cy="136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2pPr>
            <a:lvl3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3pPr>
            <a:lvl4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4pPr>
            <a:lvl5pPr marL="8572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  <a:ea typeface="ＭＳ Ｐゴシック" charset="-128"/>
                <a:cs typeface="ＭＳ Ｐゴシック" charset="-128"/>
              </a:defRPr>
            </a:lvl5pPr>
            <a:lvl6pPr marL="13144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6pPr>
            <a:lvl7pPr marL="17716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7pPr>
            <a:lvl8pPr marL="22288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8pPr>
            <a:lvl9pPr marL="2686050" indent="-857250"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sz="3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endParaRPr lang="nl-NL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52091" y="1504910"/>
            <a:ext cx="6884589" cy="3465449"/>
          </a:xfrm>
        </p:spPr>
        <p:txBody>
          <a:bodyPr>
            <a:normAutofit/>
          </a:bodyPr>
          <a:lstStyle/>
          <a:p>
            <a:endParaRPr lang="en-GB" sz="2400" i="1" dirty="0">
              <a:latin typeface="+mn-lt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GB" sz="2400" i="1" dirty="0" smtClean="0">
                <a:latin typeface="+mn-lt"/>
                <a:cs typeface="Times" panose="02020603050405020304" pitchFamily="18" charset="0"/>
              </a:rPr>
              <a:t>Given the increasing importance of flexibility in the European electricity system, </a:t>
            </a:r>
            <a:r>
              <a:rPr lang="en-US" sz="2400" i="1" dirty="0" smtClean="0">
                <a:latin typeface="+mn-lt"/>
                <a:cs typeface="Times" panose="02020603050405020304" pitchFamily="18" charset="0"/>
              </a:rPr>
              <a:t>how </a:t>
            </a:r>
            <a:r>
              <a:rPr lang="en-US" sz="2400" i="1" dirty="0">
                <a:latin typeface="+mn-lt"/>
                <a:cs typeface="Times" panose="02020603050405020304" pitchFamily="18" charset="0"/>
              </a:rPr>
              <a:t>can </a:t>
            </a:r>
            <a:r>
              <a:rPr lang="en-US" sz="2400" i="1" dirty="0" smtClean="0">
                <a:latin typeface="+mn-lt"/>
                <a:cs typeface="Times" panose="02020603050405020304" pitchFamily="18" charset="0"/>
              </a:rPr>
              <a:t>demand response be </a:t>
            </a:r>
            <a:r>
              <a:rPr lang="en-US" sz="2400" i="1" dirty="0">
                <a:latin typeface="+mn-lt"/>
                <a:cs typeface="Times" panose="02020603050405020304" pitchFamily="18" charset="0"/>
              </a:rPr>
              <a:t>promoted successfully through </a:t>
            </a:r>
            <a:r>
              <a:rPr lang="en-US" sz="2400" i="1" dirty="0" smtClean="0">
                <a:latin typeface="+mn-lt"/>
                <a:cs typeface="Times" panose="02020603050405020304" pitchFamily="18" charset="0"/>
              </a:rPr>
              <a:t>aggregators in a smart </a:t>
            </a:r>
            <a:r>
              <a:rPr lang="en-US" sz="2400" i="1" dirty="0">
                <a:latin typeface="+mn-lt"/>
                <a:cs typeface="Times" panose="02020603050405020304" pitchFamily="18" charset="0"/>
              </a:rPr>
              <a:t>grid?</a:t>
            </a:r>
            <a:endParaRPr lang="en-GB" sz="2400" i="1" dirty="0" smtClean="0">
              <a:latin typeface="+mn-lt"/>
            </a:endParaRPr>
          </a:p>
          <a:p>
            <a:pPr lvl="1"/>
            <a:endParaRPr lang="en-GB" sz="2000" i="1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696075" y="6372225"/>
            <a:ext cx="1247775" cy="161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5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330</Words>
  <Application>Microsoft Office PowerPoint</Application>
  <PresentationFormat>On-screen Show (16:9)</PresentationFormat>
  <Paragraphs>82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Tahoma</vt:lpstr>
      <vt:lpstr>Times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 Delft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 de Been</dc:creator>
  <cp:lastModifiedBy>özge</cp:lastModifiedBy>
  <cp:revision>78</cp:revision>
  <dcterms:created xsi:type="dcterms:W3CDTF">2015-07-09T11:57:30Z</dcterms:created>
  <dcterms:modified xsi:type="dcterms:W3CDTF">2017-02-20T13:44:58Z</dcterms:modified>
</cp:coreProperties>
</file>